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316" r:id="rId27"/>
    <p:sldId id="317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318" r:id="rId38"/>
    <p:sldId id="319" r:id="rId39"/>
    <p:sldId id="320" r:id="rId40"/>
    <p:sldId id="321" r:id="rId41"/>
    <p:sldId id="322" r:id="rId42"/>
    <p:sldId id="323" r:id="rId43"/>
    <p:sldId id="324" r:id="rId44"/>
    <p:sldId id="325" r:id="rId45"/>
    <p:sldId id="326" r:id="rId46"/>
    <p:sldId id="327" r:id="rId47"/>
    <p:sldId id="328" r:id="rId4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8852" autoAdjust="0"/>
  </p:normalViewPr>
  <p:slideViewPr>
    <p:cSldViewPr snapToGrid="0">
      <p:cViewPr varScale="1">
        <p:scale>
          <a:sx n="132" d="100"/>
          <a:sy n="132" d="100"/>
        </p:scale>
        <p:origin x="1352" y="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4F1BA8-8E18-44BA-A405-92BE9FDA6A62}" type="datetimeFigureOut">
              <a:rPr lang="zh-CN" altLang="en-US" smtClean="0"/>
              <a:t>2024/3/11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F9405F-8828-42B2-A6C8-682952DD0A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08666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 altLang="zh-CN"/>
              <a:t>#compare=#swap+1</a:t>
            </a:r>
          </a:p>
        </p:txBody>
      </p:sp>
    </p:spTree>
    <p:extLst>
      <p:ext uri="{BB962C8B-B14F-4D97-AF65-F5344CB8AC3E}">
        <p14:creationId xmlns:p14="http://schemas.microsoft.com/office/powerpoint/2010/main" val="5739313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67705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Dislocation multiplication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F9405F-8828-42B2-A6C8-682952DD0A23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9376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T(n)=T(n/2)+O(n), T(n)=O(n)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F9405F-8828-42B2-A6C8-682952DD0A23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62931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today’s price – yesterday’s price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F9405F-8828-42B2-A6C8-682952DD0A23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2989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A[</a:t>
            </a:r>
            <a:r>
              <a:rPr lang="en-US" altLang="zh-CN" dirty="0" err="1" smtClean="0"/>
              <a:t>i</a:t>
            </a:r>
            <a:r>
              <a:rPr lang="en-US" altLang="zh-CN" dirty="0" smtClean="0"/>
              <a:t>..j], 1&lt;</a:t>
            </a:r>
            <a:r>
              <a:rPr lang="en-US" altLang="zh-CN" dirty="0" err="1" smtClean="0"/>
              <a:t>i</a:t>
            </a:r>
            <a:r>
              <a:rPr lang="en-US" altLang="zh-CN" dirty="0" smtClean="0"/>
              <a:t>&lt;n, </a:t>
            </a:r>
            <a:r>
              <a:rPr lang="en-US" altLang="zh-CN" dirty="0" err="1" smtClean="0"/>
              <a:t>i</a:t>
            </a:r>
            <a:r>
              <a:rPr lang="en-US" altLang="zh-CN" dirty="0" smtClean="0"/>
              <a:t>&lt;j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F9405F-8828-42B2-A6C8-682952DD0A23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02637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13D92-891B-4775-A595-979556C3FA84}" type="datetimeFigureOut">
              <a:rPr lang="zh-CN" altLang="en-US" smtClean="0"/>
              <a:t>2024/3/11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3304C-DE07-4325-B540-F70D6F02883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13D92-891B-4775-A595-979556C3FA84}" type="datetimeFigureOut">
              <a:rPr lang="zh-CN" altLang="en-US" smtClean="0"/>
              <a:t>2024/3/11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3304C-DE07-4325-B540-F70D6F02883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13D92-891B-4775-A595-979556C3FA84}" type="datetimeFigureOut">
              <a:rPr lang="zh-CN" altLang="en-US" smtClean="0"/>
              <a:t>2024/3/11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3304C-DE07-4325-B540-F70D6F02883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13D92-891B-4775-A595-979556C3FA84}" type="datetimeFigureOut">
              <a:rPr lang="zh-CN" altLang="en-US" smtClean="0"/>
              <a:t>2024/3/11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3304C-DE07-4325-B540-F70D6F02883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13D92-891B-4775-A595-979556C3FA84}" type="datetimeFigureOut">
              <a:rPr lang="zh-CN" altLang="en-US" smtClean="0"/>
              <a:t>2024/3/11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3304C-DE07-4325-B540-F70D6F02883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13D92-891B-4775-A595-979556C3FA84}" type="datetimeFigureOut">
              <a:rPr lang="zh-CN" altLang="en-US" smtClean="0"/>
              <a:t>2024/3/11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3304C-DE07-4325-B540-F70D6F02883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13D92-891B-4775-A595-979556C3FA84}" type="datetimeFigureOut">
              <a:rPr lang="zh-CN" altLang="en-US" smtClean="0"/>
              <a:t>2024/3/11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3304C-DE07-4325-B540-F70D6F02883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13D92-891B-4775-A595-979556C3FA84}" type="datetimeFigureOut">
              <a:rPr lang="zh-CN" altLang="en-US" smtClean="0"/>
              <a:t>2024/3/11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3304C-DE07-4325-B540-F70D6F02883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13D92-891B-4775-A595-979556C3FA84}" type="datetimeFigureOut">
              <a:rPr lang="zh-CN" altLang="en-US" smtClean="0"/>
              <a:t>2024/3/11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3304C-DE07-4325-B540-F70D6F02883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13D92-891B-4775-A595-979556C3FA84}" type="datetimeFigureOut">
              <a:rPr lang="zh-CN" altLang="en-US" smtClean="0"/>
              <a:t>2024/3/11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3304C-DE07-4325-B540-F70D6F02883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13D92-891B-4775-A595-979556C3FA84}" type="datetimeFigureOut">
              <a:rPr lang="zh-CN" altLang="en-US" smtClean="0"/>
              <a:t>2024/3/11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3304C-DE07-4325-B540-F70D6F02883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F13D92-891B-4775-A595-979556C3FA84}" type="datetimeFigureOut">
              <a:rPr lang="zh-CN" altLang="en-US" smtClean="0"/>
              <a:t>2024/3/11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73304C-DE07-4325-B540-F70D6F02883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29.w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7" Type="http://schemas.openxmlformats.org/officeDocument/2006/relationships/image" Target="../media/image41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 smtClean="0"/>
              <a:t/>
            </a:r>
            <a:br>
              <a:rPr lang="zh-CN" altLang="en-US" dirty="0" smtClean="0"/>
            </a:br>
            <a:r>
              <a:rPr lang="en-US" altLang="zh-CN" dirty="0" smtClean="0"/>
              <a:t> </a:t>
            </a:r>
            <a:r>
              <a:rPr lang="en-US" altLang="zh-CN" sz="4000" dirty="0"/>
              <a:t>Lecture </a:t>
            </a:r>
            <a:r>
              <a:rPr lang="en-US" altLang="zh-CN" sz="4000" dirty="0" smtClean="0"/>
              <a:t>3</a:t>
            </a:r>
            <a:r>
              <a:rPr lang="en-US" altLang="zh-CN" sz="4000" dirty="0"/>
              <a:t/>
            </a:r>
            <a:br>
              <a:rPr lang="en-US" altLang="zh-CN" sz="4000" dirty="0"/>
            </a:br>
            <a:r>
              <a:rPr lang="en-US" altLang="zh-CN" sz="4000" dirty="0" smtClean="0"/>
              <a:t>Divide &amp; conquer:</a:t>
            </a:r>
            <a:br>
              <a:rPr lang="en-US" altLang="zh-CN" sz="4000" dirty="0" smtClean="0"/>
            </a:br>
            <a:r>
              <a:rPr lang="en-US" altLang="zh-CN" sz="4000" dirty="0" smtClean="0"/>
              <a:t> sorting, max </a:t>
            </a:r>
            <a:r>
              <a:rPr lang="en-US" altLang="zh-CN" sz="4000" dirty="0" err="1" smtClean="0"/>
              <a:t>subarray</a:t>
            </a:r>
            <a:r>
              <a:rPr lang="en-US" altLang="zh-CN" sz="4000" dirty="0" smtClean="0"/>
              <a:t>, median finding</a:t>
            </a:r>
            <a:endParaRPr lang="zh-CN" altLang="en-US" sz="4000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875171"/>
            <a:ext cx="9144000" cy="1655762"/>
          </a:xfrm>
        </p:spPr>
        <p:txBody>
          <a:bodyPr/>
          <a:lstStyle/>
          <a:p>
            <a:r>
              <a:rPr lang="en-US" altLang="zh-CN" dirty="0" smtClean="0"/>
              <a:t>Spring </a:t>
            </a:r>
            <a:r>
              <a:rPr lang="en-US" altLang="zh-CN" dirty="0" smtClean="0"/>
              <a:t>2024</a:t>
            </a:r>
            <a:endParaRPr lang="en-US" altLang="zh-CN" dirty="0" smtClean="0"/>
          </a:p>
          <a:p>
            <a:r>
              <a:rPr lang="en-US" altLang="zh-CN" dirty="0" err="1" smtClean="0"/>
              <a:t>Zhihua</a:t>
            </a:r>
            <a:r>
              <a:rPr lang="en-US" altLang="zh-CN" dirty="0" smtClean="0"/>
              <a:t> Jiang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1662" y="166687"/>
            <a:ext cx="8448675" cy="652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4224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450" y="166687"/>
            <a:ext cx="9563100" cy="652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9833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4925" y="119062"/>
            <a:ext cx="9582150" cy="661987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657600" y="5795158"/>
            <a:ext cx="31707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1+2+4+….+</a:t>
            </a:r>
            <a:r>
              <a:rPr lang="en-US" altLang="zh-CN" sz="2400" i="1" dirty="0" smtClean="0"/>
              <a:t>n</a:t>
            </a:r>
            <a:r>
              <a:rPr lang="en-US" altLang="zh-CN" sz="2400" dirty="0" smtClean="0"/>
              <a:t>/2=</a:t>
            </a:r>
            <a:r>
              <a:rPr lang="en-US" altLang="zh-CN" sz="2400" i="1" dirty="0" smtClean="0"/>
              <a:t>n</a:t>
            </a:r>
            <a:r>
              <a:rPr lang="en-US" altLang="zh-CN" sz="2400" dirty="0" smtClean="0"/>
              <a:t>-1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017564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4462" y="157162"/>
            <a:ext cx="9363075" cy="654367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696460" y="3609975"/>
            <a:ext cx="4810760" cy="52197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sz="2800" b="1" i="1"/>
              <a:t>cn</a:t>
            </a:r>
            <a:r>
              <a:rPr lang="en-US" altLang="zh-CN" sz="2800" b="1" baseline="30000">
                <a:solidFill>
                  <a:schemeClr val="tx1"/>
                </a:solidFill>
                <a:uFillTx/>
              </a:rPr>
              <a:t>2</a:t>
            </a:r>
            <a:r>
              <a:rPr lang="en-US" altLang="zh-CN" sz="2800" b="1"/>
              <a:t>/16      </a:t>
            </a:r>
            <a:r>
              <a:rPr lang="en-US" altLang="zh-CN" sz="2800" b="1" i="1">
                <a:sym typeface="+mn-ea"/>
              </a:rPr>
              <a:t>cn</a:t>
            </a:r>
            <a:r>
              <a:rPr lang="en-US" altLang="zh-CN" sz="2800" b="1" baseline="30000">
                <a:uFillTx/>
                <a:sym typeface="+mn-ea"/>
              </a:rPr>
              <a:t>2</a:t>
            </a:r>
            <a:r>
              <a:rPr lang="en-US" altLang="zh-CN" sz="2800" b="1">
                <a:sym typeface="+mn-ea"/>
              </a:rPr>
              <a:t>/16      </a:t>
            </a:r>
            <a:r>
              <a:rPr lang="en-US" altLang="zh-CN" sz="2800" b="1" i="1">
                <a:sym typeface="+mn-ea"/>
              </a:rPr>
              <a:t>cn</a:t>
            </a:r>
            <a:r>
              <a:rPr lang="en-US" altLang="zh-CN" sz="2800" b="1" baseline="30000">
                <a:uFillTx/>
                <a:sym typeface="+mn-ea"/>
              </a:rPr>
              <a:t>2</a:t>
            </a:r>
            <a:r>
              <a:rPr lang="en-US" altLang="zh-CN" sz="2800" b="1">
                <a:sym typeface="+mn-ea"/>
              </a:rPr>
              <a:t>/16</a:t>
            </a:r>
            <a:endParaRPr lang="en-US" altLang="zh-CN" sz="2800" b="1"/>
          </a:p>
        </p:txBody>
      </p:sp>
    </p:spTree>
    <p:extLst>
      <p:ext uri="{BB962C8B-B14F-4D97-AF65-F5344CB8AC3E}">
        <p14:creationId xmlns:p14="http://schemas.microsoft.com/office/powerpoint/2010/main" val="36998060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3962" y="800100"/>
            <a:ext cx="9744075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2704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162" y="162927"/>
            <a:ext cx="9744075" cy="367665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1087" y="3706478"/>
            <a:ext cx="9115425" cy="273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5585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3797" y="378146"/>
            <a:ext cx="8455231" cy="6370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1182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3512" y="576262"/>
            <a:ext cx="9324975" cy="570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3919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462" y="928687"/>
            <a:ext cx="10125075" cy="500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8864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0713" y="298182"/>
            <a:ext cx="7930182" cy="5953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5039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766750" y="1653736"/>
            <a:ext cx="3578370" cy="3908475"/>
            <a:chOff x="863003" y="2455841"/>
            <a:chExt cx="3578370" cy="3908475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63003" y="4256066"/>
              <a:ext cx="3578370" cy="2108250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63003" y="2455841"/>
              <a:ext cx="3276600" cy="1800225"/>
            </a:xfrm>
            <a:prstGeom prst="rect">
              <a:avLst/>
            </a:prstGeom>
          </p:spPr>
        </p:pic>
      </p:grpSp>
      <p:sp>
        <p:nvSpPr>
          <p:cNvPr id="6" name="文本框 5"/>
          <p:cNvSpPr txBox="1"/>
          <p:nvPr/>
        </p:nvSpPr>
        <p:spPr>
          <a:xfrm>
            <a:off x="766750" y="569495"/>
            <a:ext cx="64248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smtClean="0"/>
              <a:t>Part I</a:t>
            </a:r>
            <a:endParaRPr lang="zh-CN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8825064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862" y="681037"/>
            <a:ext cx="10582275" cy="549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2108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4145" y="645945"/>
            <a:ext cx="7748087" cy="4027677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1626518" y="5185360"/>
            <a:ext cx="2581275" cy="561975"/>
            <a:chOff x="1738813" y="4896602"/>
            <a:chExt cx="2581275" cy="561975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38813" y="4896602"/>
              <a:ext cx="1190625" cy="561975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29438" y="4896602"/>
              <a:ext cx="1390650" cy="5619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432708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4829" y="355950"/>
            <a:ext cx="7501061" cy="5913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1819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7511" y="457880"/>
            <a:ext cx="8338396" cy="6037602"/>
          </a:xfrm>
          <a:prstGeom prst="rect">
            <a:avLst/>
          </a:prstGeom>
        </p:spPr>
      </p:pic>
      <p:cxnSp>
        <p:nvCxnSpPr>
          <p:cNvPr id="4" name="直接连接符 3"/>
          <p:cNvCxnSpPr/>
          <p:nvPr/>
        </p:nvCxnSpPr>
        <p:spPr>
          <a:xfrm>
            <a:off x="5895474" y="6495482"/>
            <a:ext cx="2237873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6074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9105" y="255753"/>
            <a:ext cx="8253042" cy="6063618"/>
          </a:xfrm>
          <a:prstGeom prst="rect">
            <a:avLst/>
          </a:prstGeom>
        </p:spPr>
      </p:pic>
      <p:sp>
        <p:nvSpPr>
          <p:cNvPr id="4" name="线形标注 1 3"/>
          <p:cNvSpPr/>
          <p:nvPr/>
        </p:nvSpPr>
        <p:spPr>
          <a:xfrm>
            <a:off x="10026316" y="3954379"/>
            <a:ext cx="1227039" cy="877394"/>
          </a:xfrm>
          <a:prstGeom prst="borderCallout1">
            <a:avLst>
              <a:gd name="adj1" fmla="val 18750"/>
              <a:gd name="adj2" fmla="val -8333"/>
              <a:gd name="adj3" fmla="val 114101"/>
              <a:gd name="adj4" fmla="val -40984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 smtClean="0">
                <a:solidFill>
                  <a:schemeClr val="tx1"/>
                </a:solidFill>
                <a:sym typeface="Symbol" panose="05050102010706020507" pitchFamily="18" charset="2"/>
              </a:rPr>
              <a:t></a:t>
            </a:r>
            <a:r>
              <a:rPr lang="en-US" altLang="zh-CN" sz="2400" b="1" dirty="0" smtClean="0">
                <a:solidFill>
                  <a:schemeClr val="tx1"/>
                </a:solidFill>
                <a:sym typeface="Symbol" panose="05050102010706020507" pitchFamily="18" charset="2"/>
              </a:rPr>
              <a:t>n/4</a:t>
            </a:r>
            <a:r>
              <a:rPr lang="zh-CN" altLang="en-US" sz="2400" b="1" dirty="0" smtClean="0">
                <a:solidFill>
                  <a:schemeClr val="tx1"/>
                </a:solidFill>
                <a:sym typeface="Symbol" panose="05050102010706020507" pitchFamily="18" charset="2"/>
              </a:rPr>
              <a:t></a:t>
            </a:r>
            <a:endParaRPr lang="en-US" altLang="zh-CN" sz="2400" b="1" dirty="0" smtClean="0">
              <a:solidFill>
                <a:schemeClr val="tx1"/>
              </a:solidFill>
              <a:sym typeface="Symbol" panose="05050102010706020507" pitchFamily="18" charset="2"/>
            </a:endParaRPr>
          </a:p>
          <a:p>
            <a:pPr algn="ctr"/>
            <a:r>
              <a:rPr lang="zh-CN" altLang="en-US" sz="2400" b="1" dirty="0">
                <a:solidFill>
                  <a:schemeClr val="tx1"/>
                </a:solidFill>
                <a:sym typeface="Symbol" panose="05050102010706020507" pitchFamily="18" charset="2"/>
              </a:rPr>
              <a:t></a:t>
            </a:r>
            <a:r>
              <a:rPr lang="en-US" altLang="zh-CN" sz="2400" b="1" dirty="0" smtClean="0">
                <a:solidFill>
                  <a:schemeClr val="tx1"/>
                </a:solidFill>
                <a:sym typeface="Symbol" panose="05050102010706020507" pitchFamily="18" charset="2"/>
              </a:rPr>
              <a:t>n/8</a:t>
            </a:r>
            <a:r>
              <a:rPr lang="zh-CN" altLang="en-US" sz="2400" b="1" dirty="0" smtClean="0">
                <a:solidFill>
                  <a:schemeClr val="tx1"/>
                </a:solidFill>
                <a:sym typeface="Symbol" panose="05050102010706020507" pitchFamily="18" charset="2"/>
              </a:rPr>
              <a:t></a:t>
            </a:r>
            <a:endParaRPr lang="en-US" altLang="zh-CN" sz="2400" b="1" dirty="0">
              <a:solidFill>
                <a:schemeClr val="tx1"/>
              </a:solidFill>
              <a:sym typeface="Symbol" panose="05050102010706020507" pitchFamily="18" charset="2"/>
            </a:endParaRPr>
          </a:p>
        </p:txBody>
      </p:sp>
      <p:cxnSp>
        <p:nvCxnSpPr>
          <p:cNvPr id="5" name="直接连接符 4"/>
          <p:cNvCxnSpPr/>
          <p:nvPr/>
        </p:nvCxnSpPr>
        <p:spPr>
          <a:xfrm flipV="1">
            <a:off x="4267201" y="5342021"/>
            <a:ext cx="5350041" cy="2249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7115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7861" y="625642"/>
            <a:ext cx="7515225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4043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 smtClean="0"/>
              <a:t>Exercise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860809" y="1586707"/>
            <a:ext cx="10943263" cy="4873625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CN" dirty="0" smtClean="0"/>
              <a:t>Show that                              is bounded by a constant. </a:t>
            </a:r>
          </a:p>
          <a:p>
            <a:pPr>
              <a:defRPr/>
            </a:pPr>
            <a:endParaRPr lang="en-US" altLang="zh-CN" dirty="0"/>
          </a:p>
        </p:txBody>
      </p:sp>
      <p:graphicFrame>
        <p:nvGraphicFramePr>
          <p:cNvPr id="8" name="对象 7"/>
          <p:cNvGraphicFramePr>
            <a:graphicFrameLocks noChangeAspect="1"/>
          </p:cNvGraphicFramePr>
          <p:nvPr>
            <p:extLst/>
          </p:nvPr>
        </p:nvGraphicFramePr>
        <p:xfrm>
          <a:off x="2917084" y="1499276"/>
          <a:ext cx="2553690" cy="6890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2" name="Equation" r:id="rId3" imgW="1600200" imgH="431640" progId="Equation.DSMT4">
                  <p:embed/>
                </p:oleObj>
              </mc:Choice>
              <mc:Fallback>
                <p:oleObj name="Equation" r:id="rId3" imgW="1600200" imgH="431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917084" y="1499276"/>
                        <a:ext cx="2553690" cy="6890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11392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1049" y="834179"/>
            <a:ext cx="7432965" cy="5041340"/>
          </a:xfrm>
          <a:prstGeom prst="rect">
            <a:avLst/>
          </a:prstGeom>
        </p:spPr>
      </p:pic>
      <p:sp>
        <p:nvSpPr>
          <p:cNvPr id="3" name="圆角矩形 2"/>
          <p:cNvSpPr/>
          <p:nvPr/>
        </p:nvSpPr>
        <p:spPr>
          <a:xfrm>
            <a:off x="7363326" y="3080084"/>
            <a:ext cx="1203158" cy="56949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7692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4879" y="571563"/>
            <a:ext cx="7185376" cy="5884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7664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0051" y="619311"/>
            <a:ext cx="6654574" cy="5887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5082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2125" y="471487"/>
            <a:ext cx="8667750" cy="591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2747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9704" y="534081"/>
            <a:ext cx="7124636" cy="5557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5611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1979" y="546326"/>
            <a:ext cx="7895793" cy="57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372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2083" y="383906"/>
            <a:ext cx="8714448" cy="6166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4239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890" y="381185"/>
            <a:ext cx="7881872" cy="6185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7513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1840" y="409761"/>
            <a:ext cx="8144061" cy="6087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942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2895" y="530988"/>
            <a:ext cx="7471744" cy="5602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1091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0162" y="359290"/>
            <a:ext cx="9591675" cy="635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459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310" y="1379370"/>
            <a:ext cx="10982325" cy="2543175"/>
          </a:xfrm>
          <a:prstGeom prst="rect">
            <a:avLst/>
          </a:prstGeom>
        </p:spPr>
      </p:pic>
      <p:cxnSp>
        <p:nvCxnSpPr>
          <p:cNvPr id="4" name="直接连接符 3"/>
          <p:cNvCxnSpPr/>
          <p:nvPr/>
        </p:nvCxnSpPr>
        <p:spPr>
          <a:xfrm>
            <a:off x="9617241" y="2735178"/>
            <a:ext cx="1660358" cy="8021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521368" y="4050552"/>
            <a:ext cx="91841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/>
              <a:t>(Hint: for simplification, suppose that </a:t>
            </a:r>
            <a:r>
              <a:rPr lang="en-US" altLang="zh-CN" sz="2000" i="1" dirty="0" smtClean="0"/>
              <a:t>n</a:t>
            </a:r>
            <a:r>
              <a:rPr lang="en-US" altLang="zh-CN" sz="2000" dirty="0" smtClean="0"/>
              <a:t> numbers are distinct.)</a:t>
            </a:r>
            <a:endParaRPr lang="zh-CN" altLang="en-US" sz="2000" dirty="0"/>
          </a:p>
        </p:txBody>
      </p:sp>
      <p:sp>
        <p:nvSpPr>
          <p:cNvPr id="7" name="文本框 6"/>
          <p:cNvSpPr txBox="1"/>
          <p:nvPr/>
        </p:nvSpPr>
        <p:spPr>
          <a:xfrm>
            <a:off x="521368" y="513347"/>
            <a:ext cx="64248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smtClean="0"/>
              <a:t>Part II</a:t>
            </a:r>
            <a:endParaRPr lang="zh-CN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87328374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450" y="607595"/>
            <a:ext cx="5158464" cy="525579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7723" y="1112420"/>
            <a:ext cx="4448175" cy="1200150"/>
          </a:xfrm>
          <a:prstGeom prst="rect">
            <a:avLst/>
          </a:prstGeom>
        </p:spPr>
      </p:pic>
      <p:cxnSp>
        <p:nvCxnSpPr>
          <p:cNvPr id="4" name="直接连接符 3"/>
          <p:cNvCxnSpPr/>
          <p:nvPr/>
        </p:nvCxnSpPr>
        <p:spPr>
          <a:xfrm>
            <a:off x="4809461" y="5710989"/>
            <a:ext cx="830179" cy="802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3408946" y="1704474"/>
            <a:ext cx="1331496" cy="8021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对象 7"/>
          <p:cNvGraphicFramePr>
            <a:graphicFrameLocks noChangeAspect="1"/>
          </p:cNvGraphicFramePr>
          <p:nvPr>
            <p:extLst/>
          </p:nvPr>
        </p:nvGraphicFramePr>
        <p:xfrm>
          <a:off x="1129091" y="6020886"/>
          <a:ext cx="5507627" cy="484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1" name="Equation" r:id="rId6" imgW="2311200" imgH="203040" progId="Equation.DSMT4">
                  <p:embed/>
                </p:oleObj>
              </mc:Choice>
              <mc:Fallback>
                <p:oleObj name="Equation" r:id="rId6" imgW="231120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129091" y="6020886"/>
                        <a:ext cx="5507627" cy="4841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云形标注 9"/>
          <p:cNvSpPr/>
          <p:nvPr/>
        </p:nvSpPr>
        <p:spPr>
          <a:xfrm>
            <a:off x="5224550" y="607595"/>
            <a:ext cx="1521155" cy="651710"/>
          </a:xfrm>
          <a:prstGeom prst="cloudCallout">
            <a:avLst>
              <a:gd name="adj1" fmla="val -66708"/>
              <a:gd name="adj2" fmla="val 94500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i="1" dirty="0" smtClean="0">
                <a:solidFill>
                  <a:schemeClr val="tx1"/>
                </a:solidFill>
              </a:rPr>
              <a:t>O</a:t>
            </a:r>
            <a:r>
              <a:rPr lang="en-US" altLang="zh-CN" sz="2000" b="1" dirty="0" smtClean="0">
                <a:solidFill>
                  <a:schemeClr val="tx1"/>
                </a:solidFill>
              </a:rPr>
              <a:t>(</a:t>
            </a:r>
            <a:r>
              <a:rPr lang="en-US" altLang="zh-CN" sz="2000" b="1" i="1" dirty="0" smtClean="0">
                <a:solidFill>
                  <a:schemeClr val="tx1"/>
                </a:solidFill>
              </a:rPr>
              <a:t>n</a:t>
            </a:r>
            <a:r>
              <a:rPr lang="en-US" altLang="zh-CN" sz="2000" b="1" dirty="0" smtClean="0">
                <a:solidFill>
                  <a:schemeClr val="tx1"/>
                </a:solidFill>
              </a:rPr>
              <a:t>)?</a:t>
            </a:r>
            <a:endParaRPr lang="zh-CN" altLang="en-US" sz="2000" b="1" dirty="0">
              <a:solidFill>
                <a:schemeClr val="tx1"/>
              </a:solidFill>
            </a:endParaRPr>
          </a:p>
        </p:txBody>
      </p:sp>
      <p:sp>
        <p:nvSpPr>
          <p:cNvPr id="9" name="云形标注 8"/>
          <p:cNvSpPr/>
          <p:nvPr/>
        </p:nvSpPr>
        <p:spPr>
          <a:xfrm>
            <a:off x="6243224" y="4217069"/>
            <a:ext cx="2555871" cy="651710"/>
          </a:xfrm>
          <a:prstGeom prst="cloudCallout">
            <a:avLst>
              <a:gd name="adj1" fmla="val -66708"/>
              <a:gd name="adj2" fmla="val 94500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i="1" dirty="0" smtClean="0">
                <a:solidFill>
                  <a:schemeClr val="tx1"/>
                </a:solidFill>
              </a:rPr>
              <a:t>T</a:t>
            </a:r>
            <a:r>
              <a:rPr lang="en-US" altLang="zh-CN" sz="2000" b="1" dirty="0" smtClean="0">
                <a:solidFill>
                  <a:schemeClr val="tx1"/>
                </a:solidFill>
              </a:rPr>
              <a:t>(</a:t>
            </a:r>
            <a:r>
              <a:rPr lang="en-US" altLang="zh-CN" sz="2000" b="1" i="1" dirty="0" smtClean="0">
                <a:solidFill>
                  <a:schemeClr val="tx1"/>
                </a:solidFill>
              </a:rPr>
              <a:t>n</a:t>
            </a:r>
            <a:r>
              <a:rPr lang="en-US" altLang="zh-CN" sz="2000" b="1" dirty="0" smtClean="0">
                <a:solidFill>
                  <a:schemeClr val="tx1"/>
                </a:solidFill>
              </a:rPr>
              <a:t>/2)?</a:t>
            </a:r>
            <a:endParaRPr lang="zh-CN" altLang="en-US" sz="20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7960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9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039" y="467728"/>
            <a:ext cx="8181334" cy="316179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3917" y="3143523"/>
            <a:ext cx="5121766" cy="3313423"/>
          </a:xfrm>
          <a:prstGeom prst="rect">
            <a:avLst/>
          </a:prstGeom>
        </p:spPr>
      </p:pic>
      <p:cxnSp>
        <p:nvCxnSpPr>
          <p:cNvPr id="5" name="直接连接符 4"/>
          <p:cNvCxnSpPr/>
          <p:nvPr/>
        </p:nvCxnSpPr>
        <p:spPr>
          <a:xfrm flipV="1">
            <a:off x="1448640" y="3465095"/>
            <a:ext cx="4029739" cy="2406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>
            <a:off x="5812092" y="2302042"/>
            <a:ext cx="1150182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 flipV="1">
            <a:off x="7039314" y="2839453"/>
            <a:ext cx="1487065" cy="80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723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8060" y="272966"/>
            <a:ext cx="8191500" cy="6296025"/>
          </a:xfrm>
          <a:prstGeom prst="rect">
            <a:avLst/>
          </a:prstGeom>
        </p:spPr>
      </p:pic>
      <p:cxnSp>
        <p:nvCxnSpPr>
          <p:cNvPr id="4" name="直接连接符 3"/>
          <p:cNvCxnSpPr/>
          <p:nvPr/>
        </p:nvCxnSpPr>
        <p:spPr>
          <a:xfrm>
            <a:off x="3056021" y="4459705"/>
            <a:ext cx="1764632" cy="8021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3056021" y="4957010"/>
            <a:ext cx="1764632" cy="8021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6521116" y="6007769"/>
            <a:ext cx="1764632" cy="8021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330867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3147" y="3518022"/>
            <a:ext cx="5242301" cy="3391401"/>
          </a:xfrm>
          <a:prstGeom prst="rect">
            <a:avLst/>
          </a:prstGeom>
        </p:spPr>
      </p:pic>
      <p:grpSp>
        <p:nvGrpSpPr>
          <p:cNvPr id="13" name="组合 12"/>
          <p:cNvGrpSpPr/>
          <p:nvPr/>
        </p:nvGrpSpPr>
        <p:grpSpPr>
          <a:xfrm>
            <a:off x="538413" y="517610"/>
            <a:ext cx="10306051" cy="3000412"/>
            <a:chOff x="538413" y="517610"/>
            <a:chExt cx="10306051" cy="3000412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8413" y="517610"/>
              <a:ext cx="10306051" cy="3000412"/>
            </a:xfrm>
            <a:prstGeom prst="rect">
              <a:avLst/>
            </a:prstGeom>
          </p:spPr>
        </p:pic>
        <p:cxnSp>
          <p:nvCxnSpPr>
            <p:cNvPr id="4" name="直接连接符 3"/>
            <p:cNvCxnSpPr/>
            <p:nvPr/>
          </p:nvCxnSpPr>
          <p:spPr>
            <a:xfrm flipV="1">
              <a:off x="1208009" y="1986254"/>
              <a:ext cx="901528" cy="31562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/>
            <p:cNvCxnSpPr/>
            <p:nvPr/>
          </p:nvCxnSpPr>
          <p:spPr>
            <a:xfrm>
              <a:off x="6161009" y="1986254"/>
              <a:ext cx="905538" cy="12993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文本框 10"/>
            <p:cNvSpPr txBox="1"/>
            <p:nvPr/>
          </p:nvSpPr>
          <p:spPr>
            <a:xfrm>
              <a:off x="1465118" y="1616922"/>
              <a:ext cx="64441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/>
                <a:t>least</a:t>
              </a:r>
              <a:endParaRPr lang="zh-CN" altLang="en-US" dirty="0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6098664" y="2984257"/>
              <a:ext cx="811292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/>
                <a:t>)+</a:t>
              </a:r>
              <a:r>
                <a:rPr lang="en-US" altLang="zh-CN" dirty="0" smtClean="0">
                  <a:sym typeface="Symbol" panose="05050102010706020507" pitchFamily="18" charset="2"/>
                </a:rPr>
                <a:t>(</a:t>
              </a:r>
              <a:r>
                <a:rPr lang="en-US" altLang="zh-CN" i="1" dirty="0" smtClean="0">
                  <a:sym typeface="Symbol" panose="05050102010706020507" pitchFamily="18" charset="2"/>
                </a:rPr>
                <a:t>n</a:t>
              </a:r>
              <a:r>
                <a:rPr lang="en-US" altLang="zh-CN" dirty="0" smtClean="0">
                  <a:sym typeface="Symbol" panose="05050102010706020507" pitchFamily="18" charset="2"/>
                </a:rPr>
                <a:t>)</a:t>
              </a:r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987596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593" y="710866"/>
            <a:ext cx="11674755" cy="5425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425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The maximum-</a:t>
            </a:r>
            <a:r>
              <a:rPr lang="en-US" altLang="zh-CN" dirty="0" err="1"/>
              <a:t>subarray</a:t>
            </a:r>
            <a:r>
              <a:rPr lang="en-US" altLang="zh-CN" dirty="0"/>
              <a:t> problem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162" y="1925554"/>
            <a:ext cx="10935905" cy="2678529"/>
          </a:xfrm>
          <a:prstGeom prst="rect">
            <a:avLst/>
          </a:prstGeom>
        </p:spPr>
      </p:pic>
      <p:cxnSp>
        <p:nvCxnSpPr>
          <p:cNvPr id="4" name="直接连接符 3"/>
          <p:cNvCxnSpPr/>
          <p:nvPr/>
        </p:nvCxnSpPr>
        <p:spPr>
          <a:xfrm flipV="1">
            <a:off x="6447033" y="4468091"/>
            <a:ext cx="2634622" cy="41928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6299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811" y="1626019"/>
            <a:ext cx="11008883" cy="2817646"/>
          </a:xfrm>
          <a:prstGeom prst="rect">
            <a:avLst/>
          </a:prstGeom>
        </p:spPr>
      </p:pic>
      <p:cxnSp>
        <p:nvCxnSpPr>
          <p:cNvPr id="3" name="直接连接符 2"/>
          <p:cNvCxnSpPr/>
          <p:nvPr/>
        </p:nvCxnSpPr>
        <p:spPr>
          <a:xfrm>
            <a:off x="10642044" y="3956567"/>
            <a:ext cx="900251" cy="5833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0095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798" y="619125"/>
            <a:ext cx="10595136" cy="4891338"/>
          </a:xfrm>
          <a:prstGeom prst="rect">
            <a:avLst/>
          </a:prstGeom>
        </p:spPr>
      </p:pic>
      <p:cxnSp>
        <p:nvCxnSpPr>
          <p:cNvPr id="3" name="直接连接符 2"/>
          <p:cNvCxnSpPr/>
          <p:nvPr/>
        </p:nvCxnSpPr>
        <p:spPr>
          <a:xfrm flipV="1">
            <a:off x="3415075" y="2783305"/>
            <a:ext cx="3980336" cy="10209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4618233" y="3924482"/>
            <a:ext cx="4309199" cy="13855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 flipV="1">
            <a:off x="1522107" y="4443663"/>
            <a:ext cx="860146" cy="2189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flipV="1">
            <a:off x="1522107" y="4967675"/>
            <a:ext cx="860146" cy="1048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1522107" y="5499980"/>
            <a:ext cx="972440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018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092" y="820153"/>
            <a:ext cx="6103771" cy="246361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7434" y="820153"/>
            <a:ext cx="5069556" cy="241697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084" y="3499936"/>
            <a:ext cx="11075570" cy="1464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122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2272" y="266199"/>
            <a:ext cx="7210676" cy="6002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136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765" y="327359"/>
            <a:ext cx="9703720" cy="560038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3217" y="5654090"/>
            <a:ext cx="4868783" cy="995361"/>
          </a:xfrm>
          <a:prstGeom prst="rect">
            <a:avLst/>
          </a:prstGeom>
        </p:spPr>
      </p:pic>
      <p:sp>
        <p:nvSpPr>
          <p:cNvPr id="4" name="云形标注 3"/>
          <p:cNvSpPr/>
          <p:nvPr/>
        </p:nvSpPr>
        <p:spPr>
          <a:xfrm>
            <a:off x="8783053" y="1900989"/>
            <a:ext cx="3304673" cy="1796716"/>
          </a:xfrm>
          <a:prstGeom prst="cloudCallout">
            <a:avLst>
              <a:gd name="adj1" fmla="val -43314"/>
              <a:gd name="adj2" fmla="val 153125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</a:rPr>
              <a:t>Can we do better?</a:t>
            </a:r>
          </a:p>
          <a:p>
            <a:pPr algn="ctr"/>
            <a:r>
              <a:rPr lang="en-US" altLang="zh-CN" dirty="0" smtClean="0">
                <a:solidFill>
                  <a:schemeClr val="tx1"/>
                </a:solidFill>
              </a:rPr>
              <a:t>(Hint: DP takes </a:t>
            </a:r>
            <a:r>
              <a:rPr lang="en-US" altLang="zh-CN" dirty="0" smtClean="0">
                <a:solidFill>
                  <a:schemeClr val="tx1"/>
                </a:solidFill>
                <a:sym typeface="Symbol" panose="05050102010706020507" pitchFamily="18" charset="2"/>
              </a:rPr>
              <a:t>(</a:t>
            </a:r>
            <a:r>
              <a:rPr lang="en-US" altLang="zh-CN" i="1" dirty="0" smtClean="0">
                <a:solidFill>
                  <a:schemeClr val="tx1"/>
                </a:solidFill>
                <a:sym typeface="Symbol" panose="05050102010706020507" pitchFamily="18" charset="2"/>
              </a:rPr>
              <a:t>n</a:t>
            </a:r>
            <a:r>
              <a:rPr lang="en-US" altLang="zh-CN" dirty="0" smtClean="0">
                <a:solidFill>
                  <a:schemeClr val="tx1"/>
                </a:solidFill>
                <a:sym typeface="Symbol" panose="05050102010706020507" pitchFamily="18" charset="2"/>
              </a:rPr>
              <a:t>).</a:t>
            </a:r>
            <a:r>
              <a:rPr lang="en-US" altLang="zh-CN" dirty="0" smtClean="0">
                <a:solidFill>
                  <a:schemeClr val="tx1"/>
                </a:solidFill>
              </a:rPr>
              <a:t>)</a:t>
            </a:r>
            <a:endParaRPr lang="zh-CN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0529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8775" y="290512"/>
            <a:ext cx="8934450" cy="627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7581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3950" y="95250"/>
            <a:ext cx="9944100" cy="666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6675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271462"/>
            <a:ext cx="9144000" cy="6315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8144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3975" y="200025"/>
            <a:ext cx="9544050" cy="645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7189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9237" y="385762"/>
            <a:ext cx="9153525" cy="608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2166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482</TotalTime>
  <Words>101</Words>
  <Application>Microsoft Office PowerPoint</Application>
  <PresentationFormat>宽屏</PresentationFormat>
  <Paragraphs>28</Paragraphs>
  <Slides>47</Slides>
  <Notes>6</Notes>
  <HiddenSlides>0</HiddenSlides>
  <MMClips>0</MMClips>
  <ScaleCrop>false</ScaleCrop>
  <HeadingPairs>
    <vt:vector size="8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47</vt:i4>
      </vt:variant>
    </vt:vector>
  </HeadingPairs>
  <TitlesOfParts>
    <vt:vector size="53" baseType="lpstr">
      <vt:lpstr>等线</vt:lpstr>
      <vt:lpstr>等线 Light</vt:lpstr>
      <vt:lpstr>Arial</vt:lpstr>
      <vt:lpstr>Symbol</vt:lpstr>
      <vt:lpstr>Office 主题​​</vt:lpstr>
      <vt:lpstr>Equation</vt:lpstr>
      <vt:lpstr>  Lecture 3 Divide &amp; conquer:  sorting, max subarray, median finding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Exercise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The maximum-subarray problem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1: Introduction and Peak Finding</dc:title>
  <dc:creator>r</dc:creator>
  <cp:lastModifiedBy>Admin</cp:lastModifiedBy>
  <cp:revision>94</cp:revision>
  <dcterms:created xsi:type="dcterms:W3CDTF">2020-02-26T01:48:00Z</dcterms:created>
  <dcterms:modified xsi:type="dcterms:W3CDTF">2024-03-11T01:28:40Z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2052-11.1.0.9513</vt:lpwstr>
  </property>
</Properties>
</file>